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1"/>
  </p:sldMasterIdLst>
  <p:notesMasterIdLst>
    <p:notesMasterId r:id="rId12"/>
  </p:notesMasterIdLst>
  <p:sldIdLst>
    <p:sldId id="256" r:id="rId2"/>
    <p:sldId id="259" r:id="rId3"/>
    <p:sldId id="297" r:id="rId4"/>
    <p:sldId id="306" r:id="rId5"/>
    <p:sldId id="298" r:id="rId6"/>
    <p:sldId id="307" r:id="rId7"/>
    <p:sldId id="308" r:id="rId8"/>
    <p:sldId id="302" r:id="rId9"/>
    <p:sldId id="268" r:id="rId10"/>
    <p:sldId id="267" r:id="rId11"/>
  </p:sldIdLst>
  <p:sldSz cx="9144000" cy="5143500" type="screen16x9"/>
  <p:notesSz cx="6858000" cy="9144000"/>
  <p:embeddedFontLst>
    <p:embeddedFont>
      <p:font typeface="DM Sans" panose="020B0604020202020204" charset="0"/>
      <p:regular r:id="rId13"/>
      <p:bold r:id="rId14"/>
      <p:italic r:id="rId15"/>
      <p:boldItalic r:id="rId16"/>
    </p:embeddedFont>
    <p:embeddedFont>
      <p:font typeface="Playfair Display" panose="00000500000000000000" pitchFamily="2" charset="-52"/>
      <p:regular r:id="rId17"/>
      <p:bold r:id="rId18"/>
      <p:italic r:id="rId19"/>
      <p:boldItalic r:id="rId20"/>
    </p:embeddedFont>
    <p:embeddedFont>
      <p:font typeface="Playfair Display Medium" panose="020B0604020202020204" charset="-52"/>
      <p:regular r:id="rId21"/>
      <p:bold r:id="rId22"/>
      <p:italic r:id="rId23"/>
      <p:boldItalic r:id="rId24"/>
    </p:embeddedFont>
    <p:embeddedFont>
      <p:font typeface="Raleway" pitchFamily="2" charset="-52"/>
      <p:regular r:id="rId25"/>
      <p:bold r:id="rId26"/>
      <p:italic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91" userDrawn="1">
          <p15:clr>
            <a:srgbClr val="A4A3A4"/>
          </p15:clr>
        </p15:guide>
        <p15:guide id="2" pos="226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Гоша Катаев" initials="ГК" lastIdx="3" clrIdx="0">
    <p:extLst>
      <p:ext uri="{19B8F6BF-5375-455C-9EA6-DF929625EA0E}">
        <p15:presenceInfo xmlns:p15="http://schemas.microsoft.com/office/powerpoint/2012/main" userId="33b683b9229b506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3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7436CBB-9FC3-471C-A4CE-ACF92A00674D}">
  <a:tblStyle styleId="{C7436CBB-9FC3-471C-A4CE-ACF92A00674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1BE32E00-291A-48BF-B1A1-EEB38F67EC9F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877" autoAdjust="0"/>
    <p:restoredTop sz="94689" autoAdjust="0"/>
  </p:normalViewPr>
  <p:slideViewPr>
    <p:cSldViewPr snapToGrid="0">
      <p:cViewPr varScale="1">
        <p:scale>
          <a:sx n="95" d="100"/>
          <a:sy n="95" d="100"/>
        </p:scale>
        <p:origin x="708" y="84"/>
      </p:cViewPr>
      <p:guideLst>
        <p:guide orient="horz" pos="191"/>
        <p:guide pos="22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font" Target="fonts/font14.fntdata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font" Target="fonts/font16.fntdata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font" Target="fonts/font15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42896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89748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702416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54530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7910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184d99d1a7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184d99d1a7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1910c9cffe2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1910c9cffe2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3225" y="2560825"/>
            <a:ext cx="4595700" cy="189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37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3275" y="1007350"/>
            <a:ext cx="2208900" cy="5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cxnSp>
        <p:nvCxnSpPr>
          <p:cNvPr id="11" name="Google Shape;11;p2"/>
          <p:cNvCxnSpPr/>
          <p:nvPr/>
        </p:nvCxnSpPr>
        <p:spPr>
          <a:xfrm>
            <a:off x="3167225" y="539500"/>
            <a:ext cx="6072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Google Shape;12;p2"/>
          <p:cNvCxnSpPr/>
          <p:nvPr/>
        </p:nvCxnSpPr>
        <p:spPr>
          <a:xfrm rot="10800000">
            <a:off x="8430775" y="-28312"/>
            <a:ext cx="0" cy="4632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>
            <a:spLocks noGrp="1"/>
          </p:cNvSpPr>
          <p:nvPr>
            <p:ph type="title"/>
          </p:nvPr>
        </p:nvSpPr>
        <p:spPr>
          <a:xfrm>
            <a:off x="713225" y="734725"/>
            <a:ext cx="37374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subTitle" idx="1"/>
          </p:nvPr>
        </p:nvSpPr>
        <p:spPr>
          <a:xfrm>
            <a:off x="713225" y="1878000"/>
            <a:ext cx="4337400" cy="253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76A28"/>
              </a:buClr>
              <a:buSzPts val="12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39" name="Google Shape;39;p7"/>
          <p:cNvSpPr>
            <a:spLocks noGrp="1"/>
          </p:cNvSpPr>
          <p:nvPr>
            <p:ph type="pic" idx="2"/>
          </p:nvPr>
        </p:nvSpPr>
        <p:spPr>
          <a:xfrm>
            <a:off x="5806850" y="658413"/>
            <a:ext cx="2623800" cy="382680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40" name="Google Shape;40;p7"/>
          <p:cNvCxnSpPr/>
          <p:nvPr/>
        </p:nvCxnSpPr>
        <p:spPr>
          <a:xfrm>
            <a:off x="7161050" y="303000"/>
            <a:ext cx="2078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" name="Google Shape;41;p7"/>
          <p:cNvCxnSpPr/>
          <p:nvPr/>
        </p:nvCxnSpPr>
        <p:spPr>
          <a:xfrm rot="10800000">
            <a:off x="8768625" y="-28312"/>
            <a:ext cx="0" cy="4632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>
            <a:spLocks noGrp="1"/>
          </p:cNvSpPr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cxnSp>
        <p:nvCxnSpPr>
          <p:cNvPr id="44" name="Google Shape;44;p8"/>
          <p:cNvCxnSpPr/>
          <p:nvPr/>
        </p:nvCxnSpPr>
        <p:spPr>
          <a:xfrm>
            <a:off x="7161050" y="303000"/>
            <a:ext cx="2078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" name="Google Shape;45;p8"/>
          <p:cNvCxnSpPr/>
          <p:nvPr/>
        </p:nvCxnSpPr>
        <p:spPr>
          <a:xfrm rot="10800000">
            <a:off x="8768625" y="-28312"/>
            <a:ext cx="0" cy="4632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9"/>
          <p:cNvSpPr txBox="1">
            <a:spLocks noGrp="1"/>
          </p:cNvSpPr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1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cxnSp>
        <p:nvCxnSpPr>
          <p:cNvPr id="49" name="Google Shape;49;p9"/>
          <p:cNvCxnSpPr/>
          <p:nvPr/>
        </p:nvCxnSpPr>
        <p:spPr>
          <a:xfrm>
            <a:off x="3167225" y="539500"/>
            <a:ext cx="6072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" name="Google Shape;50;p9"/>
          <p:cNvCxnSpPr/>
          <p:nvPr/>
        </p:nvCxnSpPr>
        <p:spPr>
          <a:xfrm rot="10800000">
            <a:off x="8430775" y="-28312"/>
            <a:ext cx="0" cy="4632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22"/>
          <p:cNvSpPr txBox="1">
            <a:spLocks noGrp="1"/>
          </p:cNvSpPr>
          <p:nvPr>
            <p:ph type="subTitle" idx="1"/>
          </p:nvPr>
        </p:nvSpPr>
        <p:spPr>
          <a:xfrm>
            <a:off x="720000" y="1945660"/>
            <a:ext cx="2811000" cy="108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22"/>
          <p:cNvSpPr txBox="1">
            <a:spLocks noGrp="1"/>
          </p:cNvSpPr>
          <p:nvPr>
            <p:ph type="subTitle" idx="2"/>
          </p:nvPr>
        </p:nvSpPr>
        <p:spPr>
          <a:xfrm>
            <a:off x="4546553" y="1945654"/>
            <a:ext cx="2904600" cy="108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22"/>
          <p:cNvSpPr txBox="1">
            <a:spLocks noGrp="1"/>
          </p:cNvSpPr>
          <p:nvPr>
            <p:ph type="subTitle" idx="3"/>
          </p:nvPr>
        </p:nvSpPr>
        <p:spPr>
          <a:xfrm>
            <a:off x="720000" y="3515588"/>
            <a:ext cx="2811000" cy="108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22"/>
          <p:cNvSpPr txBox="1">
            <a:spLocks noGrp="1"/>
          </p:cNvSpPr>
          <p:nvPr>
            <p:ph type="subTitle" idx="4"/>
          </p:nvPr>
        </p:nvSpPr>
        <p:spPr>
          <a:xfrm>
            <a:off x="4546551" y="3515588"/>
            <a:ext cx="2904600" cy="108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22"/>
          <p:cNvSpPr txBox="1">
            <a:spLocks noGrp="1"/>
          </p:cNvSpPr>
          <p:nvPr>
            <p:ph type="subTitle" idx="5"/>
          </p:nvPr>
        </p:nvSpPr>
        <p:spPr>
          <a:xfrm>
            <a:off x="719999" y="1666404"/>
            <a:ext cx="28110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>
                <a:solidFill>
                  <a:schemeClr val="dk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31" name="Google Shape;131;p22"/>
          <p:cNvSpPr txBox="1">
            <a:spLocks noGrp="1"/>
          </p:cNvSpPr>
          <p:nvPr>
            <p:ph type="subTitle" idx="6"/>
          </p:nvPr>
        </p:nvSpPr>
        <p:spPr>
          <a:xfrm>
            <a:off x="719999" y="3236407"/>
            <a:ext cx="28110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>
                <a:solidFill>
                  <a:schemeClr val="dk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32" name="Google Shape;132;p22"/>
          <p:cNvSpPr txBox="1">
            <a:spLocks noGrp="1"/>
          </p:cNvSpPr>
          <p:nvPr>
            <p:ph type="subTitle" idx="7"/>
          </p:nvPr>
        </p:nvSpPr>
        <p:spPr>
          <a:xfrm>
            <a:off x="4546525" y="1666400"/>
            <a:ext cx="29046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>
                <a:solidFill>
                  <a:schemeClr val="dk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33" name="Google Shape;133;p22"/>
          <p:cNvSpPr txBox="1">
            <a:spLocks noGrp="1"/>
          </p:cNvSpPr>
          <p:nvPr>
            <p:ph type="subTitle" idx="8"/>
          </p:nvPr>
        </p:nvSpPr>
        <p:spPr>
          <a:xfrm>
            <a:off x="4546525" y="3236407"/>
            <a:ext cx="29046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>
                <a:solidFill>
                  <a:schemeClr val="dk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cxnSp>
        <p:nvCxnSpPr>
          <p:cNvPr id="134" name="Google Shape;134;p22"/>
          <p:cNvCxnSpPr/>
          <p:nvPr/>
        </p:nvCxnSpPr>
        <p:spPr>
          <a:xfrm>
            <a:off x="7161050" y="303000"/>
            <a:ext cx="2078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5" name="Google Shape;135;p22"/>
          <p:cNvCxnSpPr/>
          <p:nvPr/>
        </p:nvCxnSpPr>
        <p:spPr>
          <a:xfrm rot="10800000">
            <a:off x="8768625" y="-28312"/>
            <a:ext cx="0" cy="4632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9" name="Google Shape;159;p25"/>
          <p:cNvCxnSpPr/>
          <p:nvPr/>
        </p:nvCxnSpPr>
        <p:spPr>
          <a:xfrm>
            <a:off x="7161050" y="303000"/>
            <a:ext cx="2078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0" name="Google Shape;160;p25"/>
          <p:cNvCxnSpPr/>
          <p:nvPr/>
        </p:nvCxnSpPr>
        <p:spPr>
          <a:xfrm rot="10800000">
            <a:off x="8768625" y="-28312"/>
            <a:ext cx="0" cy="4632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2" name="Google Shape;162;p26"/>
          <p:cNvCxnSpPr/>
          <p:nvPr/>
        </p:nvCxnSpPr>
        <p:spPr>
          <a:xfrm>
            <a:off x="3167225" y="539500"/>
            <a:ext cx="6072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3" name="Google Shape;163;p26"/>
          <p:cNvCxnSpPr/>
          <p:nvPr/>
        </p:nvCxnSpPr>
        <p:spPr>
          <a:xfrm rot="10800000">
            <a:off x="8430775" y="-28312"/>
            <a:ext cx="0" cy="4632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0"/>
          <p:cNvSpPr>
            <a:spLocks noGrp="1"/>
          </p:cNvSpPr>
          <p:nvPr>
            <p:ph type="pic" idx="2"/>
          </p:nvPr>
        </p:nvSpPr>
        <p:spPr>
          <a:xfrm>
            <a:off x="0" y="-14875"/>
            <a:ext cx="9144000" cy="5158500"/>
          </a:xfrm>
          <a:prstGeom prst="rect">
            <a:avLst/>
          </a:prstGeom>
          <a:noFill/>
          <a:ln>
            <a:noFill/>
          </a:ln>
        </p:spPr>
      </p:sp>
      <p:sp>
        <p:nvSpPr>
          <p:cNvPr id="53" name="Google Shape;53;p10"/>
          <p:cNvSpPr txBox="1">
            <a:spLocks noGrp="1"/>
          </p:cNvSpPr>
          <p:nvPr>
            <p:ph type="title"/>
          </p:nvPr>
        </p:nvSpPr>
        <p:spPr>
          <a:xfrm>
            <a:off x="713225" y="3887925"/>
            <a:ext cx="7717500" cy="4767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910172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layfair Display Medium"/>
              <a:buNone/>
              <a:defRPr sz="2800">
                <a:solidFill>
                  <a:schemeClr val="dk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●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lvl="1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○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lvl="2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■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lvl="3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●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lvl="4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○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lvl="5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■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lvl="6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●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lvl="7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○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lvl="8" indent="-30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DM Sans"/>
              <a:buChar char="■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3" r:id="rId2"/>
    <p:sldLayoutId id="2147483654" r:id="rId3"/>
    <p:sldLayoutId id="2147483655" r:id="rId4"/>
    <p:sldLayoutId id="2147483658" r:id="rId5"/>
    <p:sldLayoutId id="2147483668" r:id="rId6"/>
    <p:sldLayoutId id="2147483671" r:id="rId7"/>
    <p:sldLayoutId id="2147483672" r:id="rId8"/>
    <p:sldLayoutId id="2147483676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0"/>
          <p:cNvSpPr txBox="1">
            <a:spLocks noGrp="1"/>
          </p:cNvSpPr>
          <p:nvPr>
            <p:ph type="ctrTitle"/>
          </p:nvPr>
        </p:nvSpPr>
        <p:spPr>
          <a:xfrm>
            <a:off x="713275" y="2764025"/>
            <a:ext cx="7631785" cy="189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600" dirty="0"/>
              <a:t>Разработка системы формирования данных машинного обучения интеллектуальных агентов, управляющих активами на фондовом рынке.</a:t>
            </a:r>
            <a:endParaRPr sz="2600" dirty="0"/>
          </a:p>
        </p:txBody>
      </p:sp>
      <p:sp>
        <p:nvSpPr>
          <p:cNvPr id="175" name="Google Shape;175;p30"/>
          <p:cNvSpPr txBox="1">
            <a:spLocks noGrp="1"/>
          </p:cNvSpPr>
          <p:nvPr>
            <p:ph type="subTitle" idx="1"/>
          </p:nvPr>
        </p:nvSpPr>
        <p:spPr>
          <a:xfrm>
            <a:off x="713275" y="1007349"/>
            <a:ext cx="7439592" cy="12423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Playfair Display Medium" panose="020B0604020202020204" charset="-52"/>
              </a:rPr>
              <a:t>студент: Афиногенов М.А.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Playfair Display Medium" panose="020B0604020202020204" charset="-52"/>
              </a:rPr>
              <a:t>группа: РК6-81Б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Playfair Display Medium" panose="020B0604020202020204" charset="-52"/>
              </a:rPr>
              <a:t>научный руководитель:</a:t>
            </a:r>
            <a:r>
              <a:rPr lang="en-US" dirty="0">
                <a:latin typeface="Playfair Display Medium" panose="020B0604020202020204" charset="-52"/>
              </a:rPr>
              <a:t> </a:t>
            </a:r>
            <a:r>
              <a:rPr lang="ru-RU" dirty="0">
                <a:latin typeface="Playfair Display Medium" panose="020B0604020202020204" charset="-52"/>
              </a:rPr>
              <a:t>ст. преподаватель </a:t>
            </a:r>
            <a:r>
              <a:rPr lang="ru-RU" dirty="0" err="1">
                <a:latin typeface="Playfair Display Medium" panose="020B0604020202020204" charset="-52"/>
              </a:rPr>
              <a:t>Витюков</a:t>
            </a:r>
            <a:r>
              <a:rPr lang="ru-RU" dirty="0">
                <a:latin typeface="Playfair Display Medium" panose="020B0604020202020204" charset="-52"/>
              </a:rPr>
              <a:t> Ф.А.</a:t>
            </a:r>
            <a:endParaRPr dirty="0">
              <a:latin typeface="Playfair Display Medium" panose="020B0604020202020204" charset="-52"/>
            </a:endParaRPr>
          </a:p>
        </p:txBody>
      </p:sp>
      <p:sp>
        <p:nvSpPr>
          <p:cNvPr id="176" name="Google Shape;176;p30"/>
          <p:cNvSpPr txBox="1"/>
          <p:nvPr/>
        </p:nvSpPr>
        <p:spPr>
          <a:xfrm>
            <a:off x="734825" y="367750"/>
            <a:ext cx="1699500" cy="3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 dirty="0">
                <a:solidFill>
                  <a:schemeClr val="dk1"/>
                </a:solidFill>
                <a:latin typeface="Playfair Display Medium" panose="020B0604020202020204" charset="-52"/>
                <a:ea typeface="DM Sans Medium"/>
                <a:cs typeface="DM Sans Medium"/>
                <a:sym typeface="DM Sans Medium"/>
              </a:rPr>
              <a:t>МГТУ им. Н.Э. Баумана</a:t>
            </a:r>
            <a:endParaRPr sz="1000" dirty="0">
              <a:solidFill>
                <a:schemeClr val="dk1"/>
              </a:solidFill>
              <a:latin typeface="Playfair Display Medium" panose="020B0604020202020204" charset="-52"/>
              <a:ea typeface="DM Sans Medium"/>
              <a:cs typeface="DM Sans Medium"/>
              <a:sym typeface="DM Sans Medium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1"/>
          <p:cNvSpPr txBox="1">
            <a:spLocks noGrp="1"/>
          </p:cNvSpPr>
          <p:nvPr>
            <p:ph type="title"/>
          </p:nvPr>
        </p:nvSpPr>
        <p:spPr>
          <a:xfrm>
            <a:off x="719138" y="2215144"/>
            <a:ext cx="7717500" cy="47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СПАСИБО ЗА ВНИМАНИЕ</a:t>
            </a:r>
            <a:endParaRPr dirty="0"/>
          </a:p>
        </p:txBody>
      </p:sp>
      <p:cxnSp>
        <p:nvCxnSpPr>
          <p:cNvPr id="303" name="Google Shape;303;p41"/>
          <p:cNvCxnSpPr/>
          <p:nvPr/>
        </p:nvCxnSpPr>
        <p:spPr>
          <a:xfrm>
            <a:off x="7161050" y="303000"/>
            <a:ext cx="2078700" cy="0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4" name="Google Shape;304;p41"/>
          <p:cNvCxnSpPr/>
          <p:nvPr/>
        </p:nvCxnSpPr>
        <p:spPr>
          <a:xfrm rot="10800000">
            <a:off x="8768625" y="-28312"/>
            <a:ext cx="0" cy="4632300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3"/>
          <p:cNvSpPr txBox="1">
            <a:spLocks noGrp="1"/>
          </p:cNvSpPr>
          <p:nvPr>
            <p:ph type="title"/>
          </p:nvPr>
        </p:nvSpPr>
        <p:spPr>
          <a:xfrm>
            <a:off x="731965" y="411163"/>
            <a:ext cx="5163792" cy="68502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Цель и задачи работы</a:t>
            </a:r>
            <a:endParaRPr lang="ru-RU" sz="2800" dirty="0"/>
          </a:p>
        </p:txBody>
      </p:sp>
      <p:sp>
        <p:nvSpPr>
          <p:cNvPr id="208" name="Google Shape;208;p33"/>
          <p:cNvSpPr txBox="1">
            <a:spLocks noGrp="1"/>
          </p:cNvSpPr>
          <p:nvPr>
            <p:ph type="subTitle" idx="1"/>
          </p:nvPr>
        </p:nvSpPr>
        <p:spPr>
          <a:xfrm>
            <a:off x="731965" y="1096184"/>
            <a:ext cx="7680070" cy="37837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ru-RU" sz="1400" dirty="0">
                <a:solidFill>
                  <a:schemeClr val="dk1"/>
                </a:solidFill>
                <a:latin typeface="Playfair Display Medium" panose="020B0604020202020204" charset="-52"/>
                <a:ea typeface="DM Sans"/>
                <a:cs typeface="DM Sans"/>
                <a:sym typeface="DM Sans"/>
              </a:rPr>
              <a:t>Цель: создать систему, позволяющую финансовому аналитику на базе представленных ресурсов создавать </a:t>
            </a:r>
            <a:r>
              <a:rPr lang="ru-RU" sz="1400" dirty="0" err="1">
                <a:solidFill>
                  <a:schemeClr val="dk1"/>
                </a:solidFill>
                <a:latin typeface="Playfair Display Medium" panose="020B0604020202020204" charset="-52"/>
                <a:ea typeface="DM Sans"/>
                <a:cs typeface="DM Sans"/>
                <a:sym typeface="DM Sans"/>
              </a:rPr>
              <a:t>датасеты</a:t>
            </a:r>
            <a:r>
              <a:rPr lang="ru-RU" sz="1400" dirty="0">
                <a:solidFill>
                  <a:schemeClr val="dk1"/>
                </a:solidFill>
                <a:latin typeface="Playfair Display Medium" panose="020B0604020202020204" charset="-52"/>
                <a:ea typeface="DM Sans"/>
                <a:cs typeface="DM Sans"/>
                <a:sym typeface="DM Sans"/>
              </a:rPr>
              <a:t> для машинного обучения.</a:t>
            </a:r>
            <a:endParaRPr lang="ru-RU" sz="1400" dirty="0">
              <a:latin typeface="Playfair Display Medium" panose="020B0604020202020204" charset="-5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ru-RU" sz="1400" dirty="0">
                <a:latin typeface="Playfair Display Medium" panose="020B0604020202020204" charset="-52"/>
              </a:rPr>
              <a:t>Задачи:</a:t>
            </a:r>
          </a:p>
          <a:p>
            <a:pPr marL="742950" lvl="1" indent="-285750" algn="l">
              <a:lnSpc>
                <a:spcPct val="150000"/>
              </a:lnSpc>
              <a:buClrTx/>
              <a:buFont typeface="Arial" panose="020B0604020202020204" pitchFamily="34" charset="0"/>
              <a:buChar char="•"/>
            </a:pPr>
            <a:r>
              <a:rPr lang="ru-RU" sz="1400" dirty="0">
                <a:latin typeface="Playfair Display Medium" panose="020B0604020202020204" charset="-52"/>
              </a:rPr>
              <a:t>Создать графическое приложение для отображения свечных графиков.</a:t>
            </a:r>
          </a:p>
          <a:p>
            <a:pPr marL="742950" lvl="1" indent="-285750" algn="l">
              <a:lnSpc>
                <a:spcPct val="150000"/>
              </a:lnSpc>
              <a:buClrTx/>
              <a:buFont typeface="Arial" panose="020B0604020202020204" pitchFamily="34" charset="0"/>
              <a:buChar char="•"/>
            </a:pPr>
            <a:r>
              <a:rPr lang="ru-RU" sz="1400" dirty="0">
                <a:latin typeface="Playfair Display Medium" panose="020B0604020202020204" charset="-52"/>
              </a:rPr>
              <a:t>Разработать функциональные элементы для представления работы трейдера в представленной графической среде.</a:t>
            </a:r>
          </a:p>
          <a:p>
            <a:pPr marL="742950" lvl="1" indent="-285750" algn="l">
              <a:lnSpc>
                <a:spcPct val="150000"/>
              </a:lnSpc>
              <a:buClrTx/>
              <a:buFont typeface="Arial" panose="020B0604020202020204" pitchFamily="34" charset="0"/>
              <a:buChar char="•"/>
            </a:pPr>
            <a:r>
              <a:rPr lang="ru-RU" sz="1400" dirty="0">
                <a:latin typeface="Playfair Display Medium" panose="020B0604020202020204" charset="-52"/>
              </a:rPr>
              <a:t>Реализовать создание, изменение, перемещение и удаление функциональных графических элементов.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ru-RU" sz="1400" dirty="0">
                <a:latin typeface="Playfair Display Medium" panose="020B0604020202020204" charset="-52"/>
              </a:rPr>
              <a:t>	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22A2392-5110-15B5-026B-CD452E0472C1}"/>
              </a:ext>
            </a:extLst>
          </p:cNvPr>
          <p:cNvSpPr txBox="1"/>
          <p:nvPr/>
        </p:nvSpPr>
        <p:spPr>
          <a:xfrm>
            <a:off x="8781394" y="-4564"/>
            <a:ext cx="3626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Playfair Display Medium" panose="020B0604020202020204" charset="-52"/>
              </a:rPr>
              <a:t>2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3"/>
          <p:cNvSpPr txBox="1">
            <a:spLocks noGrp="1"/>
          </p:cNvSpPr>
          <p:nvPr>
            <p:ph type="title"/>
          </p:nvPr>
        </p:nvSpPr>
        <p:spPr>
          <a:xfrm>
            <a:off x="719138" y="411163"/>
            <a:ext cx="5922962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/>
              <a:t>Отображение свечных графиков</a:t>
            </a:r>
          </a:p>
        </p:txBody>
      </p:sp>
      <p:sp>
        <p:nvSpPr>
          <p:cNvPr id="208" name="Google Shape;208;p33"/>
          <p:cNvSpPr txBox="1">
            <a:spLocks noGrp="1"/>
          </p:cNvSpPr>
          <p:nvPr>
            <p:ph type="subTitle" idx="1"/>
          </p:nvPr>
        </p:nvSpPr>
        <p:spPr>
          <a:xfrm>
            <a:off x="719138" y="1480688"/>
            <a:ext cx="7967661" cy="5513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dirty="0">
                <a:latin typeface="Playfair Display Medium" panose="020B0604020202020204" charset="-52"/>
              </a:rPr>
              <a:t>В ходе работы был реализован следующий вид представления свечных графиков: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5B2D04-6BF7-E7F8-80FE-614AEBEF5017}"/>
              </a:ext>
            </a:extLst>
          </p:cNvPr>
          <p:cNvSpPr txBox="1"/>
          <p:nvPr/>
        </p:nvSpPr>
        <p:spPr>
          <a:xfrm>
            <a:off x="8781394" y="-4564"/>
            <a:ext cx="3626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Playfair Display Medium" panose="020B0604020202020204" charset="-52"/>
              </a:rPr>
              <a:t>3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4DDB94E-BE1B-4CAD-9BF8-1275CA3678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072" y="2032000"/>
            <a:ext cx="5073792" cy="2515930"/>
          </a:xfrm>
          <a:prstGeom prst="rect">
            <a:avLst/>
          </a:prstGeom>
        </p:spPr>
      </p:pic>
      <p:sp>
        <p:nvSpPr>
          <p:cNvPr id="12" name="Google Shape;208;p33">
            <a:extLst>
              <a:ext uri="{FF2B5EF4-FFF2-40B4-BE49-F238E27FC236}">
                <a16:creationId xmlns:a16="http://schemas.microsoft.com/office/drawing/2014/main" id="{B73575A9-6253-4477-A943-E53419D7C9A8}"/>
              </a:ext>
            </a:extLst>
          </p:cNvPr>
          <p:cNvSpPr txBox="1">
            <a:spLocks/>
          </p:cNvSpPr>
          <p:nvPr/>
        </p:nvSpPr>
        <p:spPr>
          <a:xfrm>
            <a:off x="3398838" y="4547930"/>
            <a:ext cx="2346324" cy="341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●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DM Sans"/>
              <a:buChar char="○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DM Sans"/>
              <a:buChar char="■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DM Sans"/>
              <a:buChar char="●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DM Sans"/>
              <a:buChar char="○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DM Sans"/>
              <a:buChar char="■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DM Sans"/>
              <a:buChar char="●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DM Sans"/>
              <a:buChar char="○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200"/>
              <a:buFont typeface="DM Sans"/>
              <a:buChar char="■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>
              <a:lnSpc>
                <a:spcPct val="150000"/>
              </a:lnSpc>
              <a:buFont typeface="DM Sans"/>
              <a:buNone/>
            </a:pPr>
            <a:r>
              <a:rPr lang="ru-RU" sz="900" dirty="0">
                <a:latin typeface="Playfair Display Medium" panose="020B0604020202020204" charset="-52"/>
              </a:rPr>
              <a:t>Рис. 1 Представление свечного графика</a:t>
            </a:r>
          </a:p>
        </p:txBody>
      </p:sp>
    </p:spTree>
    <p:extLst>
      <p:ext uri="{BB962C8B-B14F-4D97-AF65-F5344CB8AC3E}">
        <p14:creationId xmlns:p14="http://schemas.microsoft.com/office/powerpoint/2010/main" val="31447648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3"/>
          <p:cNvSpPr txBox="1">
            <a:spLocks noGrp="1"/>
          </p:cNvSpPr>
          <p:nvPr>
            <p:ph type="title"/>
          </p:nvPr>
        </p:nvSpPr>
        <p:spPr>
          <a:xfrm>
            <a:off x="719138" y="411163"/>
            <a:ext cx="7705724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/>
              <a:t>Стек технологий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62566F1-9B09-34E2-3351-25EF922D24E6}"/>
              </a:ext>
            </a:extLst>
          </p:cNvPr>
          <p:cNvSpPr txBox="1"/>
          <p:nvPr/>
        </p:nvSpPr>
        <p:spPr>
          <a:xfrm>
            <a:off x="8781394" y="-4564"/>
            <a:ext cx="3626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Playfair Display Medium" panose="020B0604020202020204" charset="-52"/>
              </a:rPr>
              <a:t>4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E534042-32BC-4D24-92AC-72B41F5F3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038" y="1686492"/>
            <a:ext cx="1770062" cy="1987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Download Unreal Engine Logo in SVG Vector or PNG File Format - Logo.wine">
            <a:extLst>
              <a:ext uri="{FF2B5EF4-FFF2-40B4-BE49-F238E27FC236}">
                <a16:creationId xmlns:a16="http://schemas.microsoft.com/office/drawing/2014/main" id="{B72D347D-7F93-4C97-8376-B76CF16A70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6820" y="1289944"/>
            <a:ext cx="4170360" cy="2780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67A3FBC4-ECAA-4493-B17D-4BDA7338AF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4110" y="1469863"/>
            <a:ext cx="2176737" cy="2176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93941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3"/>
          <p:cNvSpPr txBox="1">
            <a:spLocks noGrp="1"/>
          </p:cNvSpPr>
          <p:nvPr>
            <p:ph type="title"/>
          </p:nvPr>
        </p:nvSpPr>
        <p:spPr>
          <a:xfrm>
            <a:off x="719138" y="411163"/>
            <a:ext cx="7725433" cy="5715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Масштабирование и перемещение графика</a:t>
            </a:r>
            <a:endParaRPr lang="ru-RU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60D23D-422D-E428-D469-FF3F1DFAB0C9}"/>
              </a:ext>
            </a:extLst>
          </p:cNvPr>
          <p:cNvSpPr txBox="1"/>
          <p:nvPr/>
        </p:nvSpPr>
        <p:spPr>
          <a:xfrm>
            <a:off x="8781394" y="-4564"/>
            <a:ext cx="3626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Playfair Display Medium" panose="020B0604020202020204" charset="-52"/>
              </a:rPr>
              <a:t>5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EC62946-DD34-46CC-9E01-F8AF6A5597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884" y="2071082"/>
            <a:ext cx="3022599" cy="1500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6DC83CB-D82C-42D5-986E-255C150543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6800" y="1135793"/>
            <a:ext cx="3022599" cy="1503818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54ED70E8-DFC0-4A32-8E5A-61E215F7ED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85890" y="3116691"/>
            <a:ext cx="3022599" cy="1507550"/>
          </a:xfrm>
          <a:prstGeom prst="rect">
            <a:avLst/>
          </a:prstGeom>
        </p:spPr>
      </p:pic>
      <p:sp>
        <p:nvSpPr>
          <p:cNvPr id="17" name="Google Shape;208;p33">
            <a:extLst>
              <a:ext uri="{FF2B5EF4-FFF2-40B4-BE49-F238E27FC236}">
                <a16:creationId xmlns:a16="http://schemas.microsoft.com/office/drawing/2014/main" id="{E44C0771-FED1-436A-873D-8CBC6926B47A}"/>
              </a:ext>
            </a:extLst>
          </p:cNvPr>
          <p:cNvSpPr txBox="1">
            <a:spLocks/>
          </p:cNvSpPr>
          <p:nvPr/>
        </p:nvSpPr>
        <p:spPr>
          <a:xfrm>
            <a:off x="1543052" y="3528896"/>
            <a:ext cx="1592262" cy="341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●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DM Sans"/>
              <a:buChar char="○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DM Sans"/>
              <a:buChar char="■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DM Sans"/>
              <a:buChar char="●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DM Sans"/>
              <a:buChar char="○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DM Sans"/>
              <a:buChar char="■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DM Sans"/>
              <a:buChar char="●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DM Sans"/>
              <a:buChar char="○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200"/>
              <a:buFont typeface="DM Sans"/>
              <a:buChar char="■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>
              <a:lnSpc>
                <a:spcPct val="150000"/>
              </a:lnSpc>
              <a:buFont typeface="DM Sans"/>
              <a:buNone/>
            </a:pPr>
            <a:r>
              <a:rPr lang="ru-RU" sz="900" dirty="0">
                <a:latin typeface="Playfair Display Medium" panose="020B0604020202020204" charset="-52"/>
              </a:rPr>
              <a:t>Рис. 2 Исходный график</a:t>
            </a:r>
          </a:p>
        </p:txBody>
      </p:sp>
      <p:sp>
        <p:nvSpPr>
          <p:cNvPr id="18" name="Google Shape;208;p33">
            <a:extLst>
              <a:ext uri="{FF2B5EF4-FFF2-40B4-BE49-F238E27FC236}">
                <a16:creationId xmlns:a16="http://schemas.microsoft.com/office/drawing/2014/main" id="{994D7A76-9065-45E8-A30D-3D98F21FAF66}"/>
              </a:ext>
            </a:extLst>
          </p:cNvPr>
          <p:cNvSpPr txBox="1">
            <a:spLocks/>
          </p:cNvSpPr>
          <p:nvPr/>
        </p:nvSpPr>
        <p:spPr>
          <a:xfrm>
            <a:off x="5293518" y="2650322"/>
            <a:ext cx="2189162" cy="341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●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DM Sans"/>
              <a:buChar char="○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DM Sans"/>
              <a:buChar char="■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DM Sans"/>
              <a:buChar char="●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DM Sans"/>
              <a:buChar char="○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DM Sans"/>
              <a:buChar char="■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DM Sans"/>
              <a:buChar char="●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DM Sans"/>
              <a:buChar char="○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200"/>
              <a:buFont typeface="DM Sans"/>
              <a:buChar char="■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>
              <a:lnSpc>
                <a:spcPct val="150000"/>
              </a:lnSpc>
              <a:buFont typeface="DM Sans"/>
              <a:buNone/>
            </a:pPr>
            <a:r>
              <a:rPr lang="ru-RU" sz="900" dirty="0">
                <a:latin typeface="Playfair Display Medium" panose="020B0604020202020204" charset="-52"/>
              </a:rPr>
              <a:t>Рис. 3 Отмасштабированный график</a:t>
            </a:r>
          </a:p>
        </p:txBody>
      </p:sp>
      <p:sp>
        <p:nvSpPr>
          <p:cNvPr id="19" name="Google Shape;208;p33">
            <a:extLst>
              <a:ext uri="{FF2B5EF4-FFF2-40B4-BE49-F238E27FC236}">
                <a16:creationId xmlns:a16="http://schemas.microsoft.com/office/drawing/2014/main" id="{EDBDE81F-D1C3-4E65-91A1-006651F92FBE}"/>
              </a:ext>
            </a:extLst>
          </p:cNvPr>
          <p:cNvSpPr txBox="1">
            <a:spLocks/>
          </p:cNvSpPr>
          <p:nvPr/>
        </p:nvSpPr>
        <p:spPr>
          <a:xfrm>
            <a:off x="4784724" y="4624241"/>
            <a:ext cx="3206750" cy="341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●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DM Sans"/>
              <a:buChar char="○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DM Sans"/>
              <a:buChar char="■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DM Sans"/>
              <a:buChar char="●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DM Sans"/>
              <a:buChar char="○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DM Sans"/>
              <a:buChar char="■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DM Sans"/>
              <a:buChar char="●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DM Sans"/>
              <a:buChar char="○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200"/>
              <a:buFont typeface="DM Sans"/>
              <a:buChar char="■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>
              <a:lnSpc>
                <a:spcPct val="150000"/>
              </a:lnSpc>
              <a:buFont typeface="DM Sans"/>
              <a:buNone/>
            </a:pPr>
            <a:r>
              <a:rPr lang="ru-RU" sz="900" dirty="0">
                <a:latin typeface="Playfair Display Medium" panose="020B0604020202020204" charset="-52"/>
              </a:rPr>
              <a:t>Рис. 4 Перемещенный отмасштабированный график</a:t>
            </a:r>
          </a:p>
        </p:txBody>
      </p:sp>
    </p:spTree>
    <p:extLst>
      <p:ext uri="{BB962C8B-B14F-4D97-AF65-F5344CB8AC3E}">
        <p14:creationId xmlns:p14="http://schemas.microsoft.com/office/powerpoint/2010/main" val="22331902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3"/>
          <p:cNvSpPr txBox="1">
            <a:spLocks noGrp="1"/>
          </p:cNvSpPr>
          <p:nvPr>
            <p:ph type="title"/>
          </p:nvPr>
        </p:nvSpPr>
        <p:spPr>
          <a:xfrm>
            <a:off x="719138" y="411163"/>
            <a:ext cx="7295579" cy="6556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/>
              <a:t>Выбор необходимого графика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1141F0A-7D61-92CE-842A-6EA610C28241}"/>
              </a:ext>
            </a:extLst>
          </p:cNvPr>
          <p:cNvSpPr txBox="1"/>
          <p:nvPr/>
        </p:nvSpPr>
        <p:spPr>
          <a:xfrm>
            <a:off x="8781394" y="-4564"/>
            <a:ext cx="3626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Playfair Display Medium" panose="020B0604020202020204" charset="-52"/>
              </a:rPr>
              <a:t>6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2A29490-C011-41B4-8892-65E254AC48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073" y="1766367"/>
            <a:ext cx="3721100" cy="184826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D5E3BCC-11E7-4E6B-B34A-F4D3E7AA98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6827" y="1766367"/>
            <a:ext cx="3721100" cy="1855941"/>
          </a:xfrm>
          <a:prstGeom prst="rect">
            <a:avLst/>
          </a:prstGeom>
        </p:spPr>
      </p:pic>
      <p:sp>
        <p:nvSpPr>
          <p:cNvPr id="12" name="Google Shape;208;p33">
            <a:extLst>
              <a:ext uri="{FF2B5EF4-FFF2-40B4-BE49-F238E27FC236}">
                <a16:creationId xmlns:a16="http://schemas.microsoft.com/office/drawing/2014/main" id="{9A9680A7-99FB-4CB4-89A0-A36D788C100F}"/>
              </a:ext>
            </a:extLst>
          </p:cNvPr>
          <p:cNvSpPr txBox="1">
            <a:spLocks/>
          </p:cNvSpPr>
          <p:nvPr/>
        </p:nvSpPr>
        <p:spPr>
          <a:xfrm>
            <a:off x="1530699" y="3622308"/>
            <a:ext cx="1831848" cy="341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●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DM Sans"/>
              <a:buChar char="○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DM Sans"/>
              <a:buChar char="■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DM Sans"/>
              <a:buChar char="●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DM Sans"/>
              <a:buChar char="○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DM Sans"/>
              <a:buChar char="■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DM Sans"/>
              <a:buChar char="●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DM Sans"/>
              <a:buChar char="○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200"/>
              <a:buFont typeface="DM Sans"/>
              <a:buChar char="■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>
              <a:lnSpc>
                <a:spcPct val="150000"/>
              </a:lnSpc>
              <a:buFont typeface="DM Sans"/>
              <a:buNone/>
            </a:pPr>
            <a:r>
              <a:rPr lang="ru-RU" sz="900" dirty="0">
                <a:latin typeface="Playfair Display Medium" panose="020B0604020202020204" charset="-52"/>
              </a:rPr>
              <a:t>Рис. 5 Меню выбора графика</a:t>
            </a:r>
          </a:p>
        </p:txBody>
      </p:sp>
      <p:sp>
        <p:nvSpPr>
          <p:cNvPr id="13" name="Google Shape;208;p33">
            <a:extLst>
              <a:ext uri="{FF2B5EF4-FFF2-40B4-BE49-F238E27FC236}">
                <a16:creationId xmlns:a16="http://schemas.microsoft.com/office/drawing/2014/main" id="{D5FA1902-D329-499B-AE0A-229894A45E3C}"/>
              </a:ext>
            </a:extLst>
          </p:cNvPr>
          <p:cNvSpPr txBox="1">
            <a:spLocks/>
          </p:cNvSpPr>
          <p:nvPr/>
        </p:nvSpPr>
        <p:spPr>
          <a:xfrm>
            <a:off x="5161947" y="3622308"/>
            <a:ext cx="3070860" cy="341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●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DM Sans"/>
              <a:buChar char="○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DM Sans"/>
              <a:buChar char="■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DM Sans"/>
              <a:buChar char="●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DM Sans"/>
              <a:buChar char="○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DM Sans"/>
              <a:buChar char="■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DM Sans"/>
              <a:buChar char="●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DM Sans"/>
              <a:buChar char="○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200"/>
              <a:buFont typeface="DM Sans"/>
              <a:buChar char="■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>
              <a:lnSpc>
                <a:spcPct val="150000"/>
              </a:lnSpc>
              <a:buFont typeface="DM Sans"/>
              <a:buNone/>
            </a:pPr>
            <a:r>
              <a:rPr lang="ru-RU" sz="900" dirty="0">
                <a:latin typeface="Playfair Display Medium" panose="020B0604020202020204" charset="-52"/>
              </a:rPr>
              <a:t>Рис. 6 Изменение отображения выбранного графика</a:t>
            </a:r>
          </a:p>
        </p:txBody>
      </p:sp>
    </p:spTree>
    <p:extLst>
      <p:ext uri="{BB962C8B-B14F-4D97-AF65-F5344CB8AC3E}">
        <p14:creationId xmlns:p14="http://schemas.microsoft.com/office/powerpoint/2010/main" val="20277935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3"/>
          <p:cNvSpPr txBox="1">
            <a:spLocks noGrp="1"/>
          </p:cNvSpPr>
          <p:nvPr>
            <p:ph type="title"/>
          </p:nvPr>
        </p:nvSpPr>
        <p:spPr>
          <a:xfrm>
            <a:off x="719138" y="411163"/>
            <a:ext cx="7942262" cy="6302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/>
              <a:t>Работа с функциональными элементами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E4DD2E4-C18B-B786-98B4-FB0A2461F5A7}"/>
              </a:ext>
            </a:extLst>
          </p:cNvPr>
          <p:cNvSpPr txBox="1"/>
          <p:nvPr/>
        </p:nvSpPr>
        <p:spPr>
          <a:xfrm>
            <a:off x="8781394" y="-4564"/>
            <a:ext cx="3626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Playfair Display Medium" panose="020B0604020202020204" charset="-52"/>
              </a:rPr>
              <a:t>7</a:t>
            </a: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E87B1DD7-1CF7-480D-96CA-D9FFBB61E7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3844" y="1823880"/>
            <a:ext cx="1533739" cy="2152950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A9FE9DCE-5FA7-4FF8-A77D-A482CE3709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3185" y="1156602"/>
            <a:ext cx="2957115" cy="1470010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D27E794C-ED98-4B75-A4DC-625C444373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3183" y="3241825"/>
            <a:ext cx="2966973" cy="1470011"/>
          </a:xfrm>
          <a:prstGeom prst="rect">
            <a:avLst/>
          </a:prstGeom>
        </p:spPr>
      </p:pic>
      <p:sp>
        <p:nvSpPr>
          <p:cNvPr id="22" name="Google Shape;208;p33">
            <a:extLst>
              <a:ext uri="{FF2B5EF4-FFF2-40B4-BE49-F238E27FC236}">
                <a16:creationId xmlns:a16="http://schemas.microsoft.com/office/drawing/2014/main" id="{2F3B287E-DA8B-4142-9E6A-B1D58E13A95A}"/>
              </a:ext>
            </a:extLst>
          </p:cNvPr>
          <p:cNvSpPr txBox="1">
            <a:spLocks/>
          </p:cNvSpPr>
          <p:nvPr/>
        </p:nvSpPr>
        <p:spPr>
          <a:xfrm>
            <a:off x="1010701" y="3976830"/>
            <a:ext cx="2820023" cy="341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●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DM Sans"/>
              <a:buChar char="○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DM Sans"/>
              <a:buChar char="■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DM Sans"/>
              <a:buChar char="●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DM Sans"/>
              <a:buChar char="○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DM Sans"/>
              <a:buChar char="■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DM Sans"/>
              <a:buChar char="●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DM Sans"/>
              <a:buChar char="○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200"/>
              <a:buFont typeface="DM Sans"/>
              <a:buChar char="■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>
              <a:lnSpc>
                <a:spcPct val="150000"/>
              </a:lnSpc>
              <a:buFont typeface="DM Sans"/>
              <a:buNone/>
            </a:pPr>
            <a:r>
              <a:rPr lang="ru-RU" sz="900" dirty="0">
                <a:latin typeface="Playfair Display Medium" panose="020B0604020202020204" charset="-52"/>
              </a:rPr>
              <a:t>Рис. 7 Меню выбора функционального элемента</a:t>
            </a:r>
          </a:p>
        </p:txBody>
      </p:sp>
      <p:sp>
        <p:nvSpPr>
          <p:cNvPr id="23" name="Google Shape;208;p33">
            <a:extLst>
              <a:ext uri="{FF2B5EF4-FFF2-40B4-BE49-F238E27FC236}">
                <a16:creationId xmlns:a16="http://schemas.microsoft.com/office/drawing/2014/main" id="{0C981C17-1D30-4672-9D7B-25528E491DE1}"/>
              </a:ext>
            </a:extLst>
          </p:cNvPr>
          <p:cNvSpPr txBox="1">
            <a:spLocks/>
          </p:cNvSpPr>
          <p:nvPr/>
        </p:nvSpPr>
        <p:spPr>
          <a:xfrm>
            <a:off x="4628590" y="2626612"/>
            <a:ext cx="2746297" cy="341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●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DM Sans"/>
              <a:buChar char="○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DM Sans"/>
              <a:buChar char="■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DM Sans"/>
              <a:buChar char="●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DM Sans"/>
              <a:buChar char="○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DM Sans"/>
              <a:buChar char="■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DM Sans"/>
              <a:buChar char="●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DM Sans"/>
              <a:buChar char="○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200"/>
              <a:buFont typeface="DM Sans"/>
              <a:buChar char="■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>
              <a:lnSpc>
                <a:spcPct val="150000"/>
              </a:lnSpc>
              <a:buFont typeface="DM Sans"/>
              <a:buNone/>
            </a:pPr>
            <a:r>
              <a:rPr lang="ru-RU" sz="900" dirty="0">
                <a:latin typeface="Playfair Display Medium" panose="020B0604020202020204" charset="-52"/>
              </a:rPr>
              <a:t>Рис. 8 Размещение функционального элемента</a:t>
            </a:r>
          </a:p>
        </p:txBody>
      </p:sp>
      <p:sp>
        <p:nvSpPr>
          <p:cNvPr id="24" name="Google Shape;208;p33">
            <a:extLst>
              <a:ext uri="{FF2B5EF4-FFF2-40B4-BE49-F238E27FC236}">
                <a16:creationId xmlns:a16="http://schemas.microsoft.com/office/drawing/2014/main" id="{9D552F7B-66D5-40A1-885B-78D60123647C}"/>
              </a:ext>
            </a:extLst>
          </p:cNvPr>
          <p:cNvSpPr txBox="1">
            <a:spLocks/>
          </p:cNvSpPr>
          <p:nvPr/>
        </p:nvSpPr>
        <p:spPr>
          <a:xfrm>
            <a:off x="4666691" y="4711836"/>
            <a:ext cx="2670097" cy="341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●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DM Sans"/>
              <a:buChar char="○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DM Sans"/>
              <a:buChar char="■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DM Sans"/>
              <a:buChar char="●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DM Sans"/>
              <a:buChar char="○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DM Sans"/>
              <a:buChar char="■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DM Sans"/>
              <a:buChar char="●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DM Sans"/>
              <a:buChar char="○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200"/>
              <a:buFont typeface="DM Sans"/>
              <a:buChar char="■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>
              <a:lnSpc>
                <a:spcPct val="150000"/>
              </a:lnSpc>
              <a:buFont typeface="DM Sans"/>
              <a:buNone/>
            </a:pPr>
            <a:r>
              <a:rPr lang="ru-RU" sz="900" dirty="0">
                <a:latin typeface="Playfair Display Medium" panose="020B0604020202020204" charset="-52"/>
              </a:rPr>
              <a:t>Рис. 9 Выделение функционального элемента</a:t>
            </a:r>
          </a:p>
        </p:txBody>
      </p:sp>
    </p:spTree>
    <p:extLst>
      <p:ext uri="{BB962C8B-B14F-4D97-AF65-F5344CB8AC3E}">
        <p14:creationId xmlns:p14="http://schemas.microsoft.com/office/powerpoint/2010/main" val="36815803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1CA79A-FD6D-8E44-C5AF-D6A780404D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138" y="411163"/>
            <a:ext cx="7211576" cy="644331"/>
          </a:xfrm>
        </p:spPr>
        <p:txBody>
          <a:bodyPr/>
          <a:lstStyle/>
          <a:p>
            <a:r>
              <a:rPr lang="ru-RU" dirty="0"/>
              <a:t>Работа с функциональными элементами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5FC4547-AC32-4F9B-1A57-7A5A8FB0BAD1}"/>
              </a:ext>
            </a:extLst>
          </p:cNvPr>
          <p:cNvSpPr txBox="1"/>
          <p:nvPr/>
        </p:nvSpPr>
        <p:spPr>
          <a:xfrm>
            <a:off x="8781394" y="-4564"/>
            <a:ext cx="3626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Playfair Display Medium" panose="020B0604020202020204" charset="-52"/>
              </a:rPr>
              <a:t>8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0C35CE4-1239-46CB-96AB-C383FFA91F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862622"/>
            <a:ext cx="3683000" cy="183693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55A4BC6-7B92-4591-BF7B-FC588B4934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9216" y="1862622"/>
            <a:ext cx="3695184" cy="1836930"/>
          </a:xfrm>
          <a:prstGeom prst="rect">
            <a:avLst/>
          </a:prstGeom>
        </p:spPr>
      </p:pic>
      <p:sp>
        <p:nvSpPr>
          <p:cNvPr id="11" name="Google Shape;208;p33">
            <a:extLst>
              <a:ext uri="{FF2B5EF4-FFF2-40B4-BE49-F238E27FC236}">
                <a16:creationId xmlns:a16="http://schemas.microsoft.com/office/drawing/2014/main" id="{F8F56EFE-822C-4761-99AA-540BCC672C04}"/>
              </a:ext>
            </a:extLst>
          </p:cNvPr>
          <p:cNvSpPr txBox="1">
            <a:spLocks/>
          </p:cNvSpPr>
          <p:nvPr/>
        </p:nvSpPr>
        <p:spPr>
          <a:xfrm>
            <a:off x="1009494" y="3699552"/>
            <a:ext cx="2883212" cy="341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●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DM Sans"/>
              <a:buChar char="○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DM Sans"/>
              <a:buChar char="■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DM Sans"/>
              <a:buChar char="●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DM Sans"/>
              <a:buChar char="○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DM Sans"/>
              <a:buChar char="■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DM Sans"/>
              <a:buChar char="●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DM Sans"/>
              <a:buChar char="○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200"/>
              <a:buFont typeface="DM Sans"/>
              <a:buChar char="■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>
              <a:lnSpc>
                <a:spcPct val="150000"/>
              </a:lnSpc>
              <a:buFont typeface="DM Sans"/>
              <a:buNone/>
            </a:pPr>
            <a:r>
              <a:rPr lang="ru-RU" sz="900" dirty="0">
                <a:latin typeface="Playfair Display Medium" panose="020B0604020202020204" charset="-52"/>
              </a:rPr>
              <a:t>Рис. 10 Размещение функциональных элементов</a:t>
            </a:r>
          </a:p>
        </p:txBody>
      </p:sp>
      <p:sp>
        <p:nvSpPr>
          <p:cNvPr id="12" name="Google Shape;208;p33">
            <a:extLst>
              <a:ext uri="{FF2B5EF4-FFF2-40B4-BE49-F238E27FC236}">
                <a16:creationId xmlns:a16="http://schemas.microsoft.com/office/drawing/2014/main" id="{A2C40A91-CE8B-4A4B-B3C4-1EF2B0482A5E}"/>
              </a:ext>
            </a:extLst>
          </p:cNvPr>
          <p:cNvSpPr txBox="1">
            <a:spLocks/>
          </p:cNvSpPr>
          <p:nvPr/>
        </p:nvSpPr>
        <p:spPr>
          <a:xfrm>
            <a:off x="4737307" y="3699552"/>
            <a:ext cx="3899002" cy="341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●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DM Sans"/>
              <a:buChar char="○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DM Sans"/>
              <a:buChar char="■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DM Sans"/>
              <a:buChar char="●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DM Sans"/>
              <a:buChar char="○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DM Sans"/>
              <a:buChar char="■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DM Sans"/>
              <a:buChar char="●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DM Sans"/>
              <a:buChar char="○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200"/>
              <a:buFont typeface="DM Sans"/>
              <a:buChar char="■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>
              <a:lnSpc>
                <a:spcPct val="150000"/>
              </a:lnSpc>
              <a:buFont typeface="DM Sans"/>
              <a:buNone/>
            </a:pPr>
            <a:r>
              <a:rPr lang="ru-RU" sz="900" dirty="0">
                <a:latin typeface="Playfair Display Medium" panose="020B0604020202020204" charset="-52"/>
              </a:rPr>
              <a:t>Рис. 11 Редактирование и перемещение функциональных элементов</a:t>
            </a:r>
          </a:p>
        </p:txBody>
      </p:sp>
    </p:spTree>
    <p:extLst>
      <p:ext uri="{BB962C8B-B14F-4D97-AF65-F5344CB8AC3E}">
        <p14:creationId xmlns:p14="http://schemas.microsoft.com/office/powerpoint/2010/main" val="6590123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2"/>
          <p:cNvSpPr txBox="1">
            <a:spLocks noGrp="1"/>
          </p:cNvSpPr>
          <p:nvPr>
            <p:ph type="title"/>
          </p:nvPr>
        </p:nvSpPr>
        <p:spPr>
          <a:xfrm>
            <a:off x="720000" y="41116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Заключение и перспективы развития</a:t>
            </a:r>
            <a:endParaRPr dirty="0"/>
          </a:p>
        </p:txBody>
      </p:sp>
      <p:sp>
        <p:nvSpPr>
          <p:cNvPr id="311" name="Google Shape;311;p42"/>
          <p:cNvSpPr txBox="1">
            <a:spLocks noGrp="1"/>
          </p:cNvSpPr>
          <p:nvPr>
            <p:ph type="subTitle" idx="1"/>
          </p:nvPr>
        </p:nvSpPr>
        <p:spPr>
          <a:xfrm>
            <a:off x="720000" y="1483349"/>
            <a:ext cx="7079294" cy="23362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dirty="0">
                <a:latin typeface="Playfair Display Medium" panose="020B0604020202020204" charset="-52"/>
              </a:rPr>
              <a:t> 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06ECB0-146E-F070-80C2-34F4210F79D7}"/>
              </a:ext>
            </a:extLst>
          </p:cNvPr>
          <p:cNvSpPr txBox="1"/>
          <p:nvPr/>
        </p:nvSpPr>
        <p:spPr>
          <a:xfrm>
            <a:off x="8781394" y="-4564"/>
            <a:ext cx="3626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Playfair Display Medium" panose="020B0604020202020204" charset="-52"/>
              </a:rPr>
              <a:t>9</a:t>
            </a:r>
          </a:p>
        </p:txBody>
      </p:sp>
      <p:sp>
        <p:nvSpPr>
          <p:cNvPr id="2" name="Google Shape;208;p33">
            <a:extLst>
              <a:ext uri="{FF2B5EF4-FFF2-40B4-BE49-F238E27FC236}">
                <a16:creationId xmlns:a16="http://schemas.microsoft.com/office/drawing/2014/main" id="{E7AFDA44-101C-160D-5D47-FC757B3A6254}"/>
              </a:ext>
            </a:extLst>
          </p:cNvPr>
          <p:cNvSpPr txBox="1">
            <a:spLocks/>
          </p:cNvSpPr>
          <p:nvPr/>
        </p:nvSpPr>
        <p:spPr>
          <a:xfrm>
            <a:off x="720000" y="1483349"/>
            <a:ext cx="6233205" cy="25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285750" indent="-285750">
              <a:lnSpc>
                <a:spcPct val="150000"/>
              </a:lnSpc>
            </a:pPr>
            <a:r>
              <a:rPr lang="ru-RU" sz="1400" dirty="0">
                <a:latin typeface="Playfair Display Medium" panose="020B0604020202020204" charset="-52"/>
              </a:rPr>
              <a:t>Развитие работы планируется в следующих направлениях: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400" dirty="0">
                <a:latin typeface="Playfair Display Medium" panose="020B0604020202020204" charset="-52"/>
              </a:rPr>
              <a:t>Разработка и добавление инструментов.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400" dirty="0">
                <a:latin typeface="Playfair Display Medium" panose="020B0604020202020204" charset="-52"/>
              </a:rPr>
              <a:t>Улучшение интерфейса.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400" dirty="0">
                <a:latin typeface="Playfair Display Medium" panose="020B0604020202020204" charset="-52"/>
              </a:rPr>
              <a:t>Создание инструмента на основе сигналов, полученных при машинном обучении.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Formal and Professional Portfolio by Slidesgo">
  <a:themeElements>
    <a:clrScheme name="Simple Light">
      <a:dk1>
        <a:srgbClr val="333333"/>
      </a:dk1>
      <a:lt1>
        <a:srgbClr val="F7F4F1"/>
      </a:lt1>
      <a:dk2>
        <a:srgbClr val="444444"/>
      </a:dk2>
      <a:lt2>
        <a:srgbClr val="555555"/>
      </a:lt2>
      <a:accent1>
        <a:srgbClr val="666666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3333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2905</TotalTime>
  <Words>242</Words>
  <Application>Microsoft Office PowerPoint</Application>
  <PresentationFormat>Экран (16:9)</PresentationFormat>
  <Paragraphs>45</Paragraphs>
  <Slides>10</Slides>
  <Notes>9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6" baseType="lpstr">
      <vt:lpstr>DM Sans</vt:lpstr>
      <vt:lpstr>Arial</vt:lpstr>
      <vt:lpstr>Playfair Display Medium</vt:lpstr>
      <vt:lpstr>Raleway</vt:lpstr>
      <vt:lpstr>Playfair Display</vt:lpstr>
      <vt:lpstr>Formal and Professional Portfolio by Slidesgo</vt:lpstr>
      <vt:lpstr>Разработка системы формирования данных машинного обучения интеллектуальных агентов, управляющих активами на фондовом рынке.</vt:lpstr>
      <vt:lpstr>Цель и задачи работы</vt:lpstr>
      <vt:lpstr>Отображение свечных графиков</vt:lpstr>
      <vt:lpstr>Стек технологий</vt:lpstr>
      <vt:lpstr>Масштабирование и перемещение графика</vt:lpstr>
      <vt:lpstr>Выбор необходимого графика</vt:lpstr>
      <vt:lpstr>Работа с функциональными элементами</vt:lpstr>
      <vt:lpstr>Работа с функциональными элементами</vt:lpstr>
      <vt:lpstr>Заключение и перспективы развития</vt:lpstr>
      <vt:lpstr>СПАСИБО ЗА ВНИМАНИЕ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FORMAL AND PROFESSIONAL PORTFOLIO</dc:title>
  <dc:creator>PChome</dc:creator>
  <cp:lastModifiedBy>PChome</cp:lastModifiedBy>
  <cp:revision>27</cp:revision>
  <dcterms:modified xsi:type="dcterms:W3CDTF">2024-06-21T05:54:00Z</dcterms:modified>
</cp:coreProperties>
</file>